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86" r:id="rId56"/>
    <p:sldId id="575" r:id="rId57"/>
    <p:sldId id="587" r:id="rId58"/>
    <p:sldId id="588" r:id="rId59"/>
    <p:sldId id="577" r:id="rId60"/>
    <p:sldId id="579" r:id="rId61"/>
    <p:sldId id="578" r:id="rId62"/>
    <p:sldId id="582" r:id="rId63"/>
    <p:sldId id="589" r:id="rId64"/>
    <p:sldId id="583" r:id="rId65"/>
    <p:sldId id="590" r:id="rId66"/>
    <p:sldId id="592" r:id="rId67"/>
    <p:sldId id="593" r:id="rId68"/>
    <p:sldId id="596" r:id="rId69"/>
    <p:sldId id="595" r:id="rId70"/>
    <p:sldId id="594" r:id="rId71"/>
    <p:sldId id="597" r:id="rId72"/>
    <p:sldId id="598" r:id="rId73"/>
    <p:sldId id="599" r:id="rId74"/>
    <p:sldId id="602" r:id="rId75"/>
    <p:sldId id="600" r:id="rId76"/>
    <p:sldId id="601" r:id="rId77"/>
    <p:sldId id="604" r:id="rId78"/>
    <p:sldId id="603" r:id="rId79"/>
    <p:sldId id="605" r:id="rId80"/>
    <p:sldId id="606" r:id="rId81"/>
    <p:sldId id="607" r:id="rId82"/>
    <p:sldId id="513" r:id="rId83"/>
    <p:sldId id="368" r:id="rId84"/>
    <p:sldId id="298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rxiv.org/pdf/1802.08218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www.youtube.com/watch?time_continue=113&amp;v=nESRLBJDXgw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youtube.com/watch?v=-pbNIrnlQaY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4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A0E63D8E-38F2-4DBA-96F2-8832E2A4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8794654" y="1976722"/>
            <a:ext cx="3198888" cy="2904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r>
              <a:rPr lang="fi-FI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926341EC-905C-4458-BE04-7C06C97DE73F}"/>
              </a:ext>
            </a:extLst>
          </p:cNvPr>
          <p:cNvSpPr/>
          <p:nvPr/>
        </p:nvSpPr>
        <p:spPr>
          <a:xfrm>
            <a:off x="5315723" y="77294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i 4">
            <a:extLst>
              <a:ext uri="{FF2B5EF4-FFF2-40B4-BE49-F238E27FC236}">
                <a16:creationId xmlns:a16="http://schemas.microsoft.com/office/drawing/2014/main" id="{D517B963-1473-4410-A207-744B249DA306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F893F14-0512-4593-95F8-4DCCC0F787D3}"/>
              </a:ext>
            </a:extLst>
          </p:cNvPr>
          <p:cNvSpPr/>
          <p:nvPr/>
        </p:nvSpPr>
        <p:spPr>
          <a:xfrm>
            <a:off x="4034195" y="2134346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CA4CF621-323A-486B-89E4-2377DAABD5F8}"/>
              </a:ext>
            </a:extLst>
          </p:cNvPr>
          <p:cNvSpPr/>
          <p:nvPr/>
        </p:nvSpPr>
        <p:spPr>
          <a:xfrm>
            <a:off x="3517403" y="103202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DB25AD76-5846-411F-98D2-19656C662509}"/>
              </a:ext>
            </a:extLst>
          </p:cNvPr>
          <p:cNvSpPr/>
          <p:nvPr/>
        </p:nvSpPr>
        <p:spPr>
          <a:xfrm>
            <a:off x="3136403" y="13139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1085B3CB-FC5E-4AC2-80A0-932F57F0763C}"/>
              </a:ext>
            </a:extLst>
          </p:cNvPr>
          <p:cNvSpPr/>
          <p:nvPr/>
        </p:nvSpPr>
        <p:spPr>
          <a:xfrm>
            <a:off x="4977601" y="16187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CFF149A0-10C8-47E2-BA33-BB3892751C72}"/>
              </a:ext>
            </a:extLst>
          </p:cNvPr>
          <p:cNvCxnSpPr/>
          <p:nvPr/>
        </p:nvCxnSpPr>
        <p:spPr>
          <a:xfrm flipH="1">
            <a:off x="753886" y="2514600"/>
            <a:ext cx="32803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i 12">
            <a:extLst>
              <a:ext uri="{FF2B5EF4-FFF2-40B4-BE49-F238E27FC236}">
                <a16:creationId xmlns:a16="http://schemas.microsoft.com/office/drawing/2014/main" id="{09BC24C8-3404-4CF3-A4FF-A316F6DE74C1}"/>
              </a:ext>
            </a:extLst>
          </p:cNvPr>
          <p:cNvSpPr/>
          <p:nvPr/>
        </p:nvSpPr>
        <p:spPr>
          <a:xfrm>
            <a:off x="2451777" y="26787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F4613C65-DA0B-48F5-9524-3DC53E9A4C7D}"/>
              </a:ext>
            </a:extLst>
          </p:cNvPr>
          <p:cNvSpPr/>
          <p:nvPr/>
        </p:nvSpPr>
        <p:spPr>
          <a:xfrm>
            <a:off x="3327190" y="2969079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A813D481-CC70-43D2-A797-D76A2596A237}"/>
              </a:ext>
            </a:extLst>
          </p:cNvPr>
          <p:cNvSpPr/>
          <p:nvPr/>
        </p:nvSpPr>
        <p:spPr>
          <a:xfrm>
            <a:off x="3615094" y="3233615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BAE594FB-9EC9-443A-A1F8-46D7BFA4482B}"/>
              </a:ext>
            </a:extLst>
          </p:cNvPr>
          <p:cNvSpPr/>
          <p:nvPr/>
        </p:nvSpPr>
        <p:spPr>
          <a:xfrm>
            <a:off x="2731174" y="3528653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0B1522D0-46F9-456A-9523-B24919FB284B}"/>
              </a:ext>
            </a:extLst>
          </p:cNvPr>
          <p:cNvSpPr/>
          <p:nvPr/>
        </p:nvSpPr>
        <p:spPr>
          <a:xfrm>
            <a:off x="3615094" y="184872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Representation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in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895600" y="46455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3037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evenly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spaced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(=31)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852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walking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 Estimation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343E6E9C-B2E6-4826-9283-8B176553C5E2}"/>
              </a:ext>
            </a:extLst>
          </p:cNvPr>
          <p:cNvSpPr/>
          <p:nvPr/>
        </p:nvSpPr>
        <p:spPr>
          <a:xfrm rot="20149808">
            <a:off x="1347107" y="2261507"/>
            <a:ext cx="742950" cy="27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5C4B9953-34B9-4509-86CF-93DEAAEC4D9B}"/>
              </a:ext>
            </a:extLst>
          </p:cNvPr>
          <p:cNvCxnSpPr/>
          <p:nvPr/>
        </p:nvCxnSpPr>
        <p:spPr>
          <a:xfrm flipV="1">
            <a:off x="1718582" y="1828800"/>
            <a:ext cx="1171575" cy="5715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25DE768A-D463-41FF-8FF5-123BA5A21EBB}"/>
              </a:ext>
            </a:extLst>
          </p:cNvPr>
          <p:cNvCxnSpPr>
            <a:cxnSpLocks/>
          </p:cNvCxnSpPr>
          <p:nvPr/>
        </p:nvCxnSpPr>
        <p:spPr>
          <a:xfrm>
            <a:off x="1193617" y="1142033"/>
            <a:ext cx="920703" cy="217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i 8">
            <a:extLst>
              <a:ext uri="{FF2B5EF4-FFF2-40B4-BE49-F238E27FC236}">
                <a16:creationId xmlns:a16="http://schemas.microsoft.com/office/drawing/2014/main" id="{4ADFEDF2-76DF-4252-B448-9F960DE56B2F}"/>
              </a:ext>
            </a:extLst>
          </p:cNvPr>
          <p:cNvSpPr/>
          <p:nvPr/>
        </p:nvSpPr>
        <p:spPr>
          <a:xfrm>
            <a:off x="1663473" y="2340379"/>
            <a:ext cx="116342" cy="117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C4B44CB7-1F89-406F-920A-EBC37803011C}"/>
              </a:ext>
            </a:extLst>
          </p:cNvPr>
          <p:cNvSpPr/>
          <p:nvPr/>
        </p:nvSpPr>
        <p:spPr>
          <a:xfrm>
            <a:off x="1718582" y="947057"/>
            <a:ext cx="171450" cy="1469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DB37266-666F-4A45-AEF6-798A185A0078}"/>
              </a:ext>
            </a:extLst>
          </p:cNvPr>
          <p:cNvCxnSpPr/>
          <p:nvPr/>
        </p:nvCxnSpPr>
        <p:spPr>
          <a:xfrm>
            <a:off x="2947307" y="4090307"/>
            <a:ext cx="0" cy="116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7FBD1257-404C-413A-8D4A-118816E27CB6}"/>
              </a:ext>
            </a:extLst>
          </p:cNvPr>
          <p:cNvCxnSpPr/>
          <p:nvPr/>
        </p:nvCxnSpPr>
        <p:spPr>
          <a:xfrm>
            <a:off x="2947307" y="4090307"/>
            <a:ext cx="1624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5A5B587-2BF2-4CFF-8C55-0FFCDDA1F308}"/>
              </a:ext>
            </a:extLst>
          </p:cNvPr>
          <p:cNvSpPr txBox="1"/>
          <p:nvPr/>
        </p:nvSpPr>
        <p:spPr>
          <a:xfrm>
            <a:off x="4490908" y="381330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1DC97D8-2BD8-49E6-AF54-AC4F49403560}"/>
              </a:ext>
            </a:extLst>
          </p:cNvPr>
          <p:cNvSpPr txBox="1"/>
          <p:nvPr/>
        </p:nvSpPr>
        <p:spPr>
          <a:xfrm>
            <a:off x="2638165" y="5119300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FD5F5B80-2CBB-45F2-9B2C-DAFD990BC93F}"/>
              </a:ext>
            </a:extLst>
          </p:cNvPr>
          <p:cNvSpPr txBox="1"/>
          <p:nvPr/>
        </p:nvSpPr>
        <p:spPr>
          <a:xfrm>
            <a:off x="2662108" y="1543050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4BF1463-7E79-43E4-A197-1659710F5814}"/>
              </a:ext>
            </a:extLst>
          </p:cNvPr>
          <p:cNvSpPr txBox="1"/>
          <p:nvPr/>
        </p:nvSpPr>
        <p:spPr>
          <a:xfrm>
            <a:off x="1793661" y="3176200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CD34ABE9-4ED0-4A5E-9619-1E5A98B9E754}"/>
              </a:ext>
            </a:extLst>
          </p:cNvPr>
          <p:cNvCxnSpPr>
            <a:stCxn id="9" idx="2"/>
          </p:cNvCxnSpPr>
          <p:nvPr/>
        </p:nvCxnSpPr>
        <p:spPr>
          <a:xfrm>
            <a:off x="1663473" y="2398915"/>
            <a:ext cx="11457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aari 22">
            <a:extLst>
              <a:ext uri="{FF2B5EF4-FFF2-40B4-BE49-F238E27FC236}">
                <a16:creationId xmlns:a16="http://schemas.microsoft.com/office/drawing/2014/main" id="{C3D6F68A-2F2E-4B7C-A544-A860957755F7}"/>
              </a:ext>
            </a:extLst>
          </p:cNvPr>
          <p:cNvSpPr/>
          <p:nvPr/>
        </p:nvSpPr>
        <p:spPr>
          <a:xfrm>
            <a:off x="2212398" y="2108911"/>
            <a:ext cx="193227" cy="570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2E7D4A6F-2AD9-438F-85A4-03C8369FE563}"/>
              </a:ext>
            </a:extLst>
          </p:cNvPr>
          <p:cNvSpPr txBox="1"/>
          <p:nvPr/>
        </p:nvSpPr>
        <p:spPr>
          <a:xfrm>
            <a:off x="2481263" y="2097388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yaw</a:t>
            </a:r>
            <a:endParaRPr lang="en-GB" sz="1200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4585C9EB-331D-4757-B74D-48F5A1D09A53}"/>
              </a:ext>
            </a:extLst>
          </p:cNvPr>
          <p:cNvSpPr txBox="1"/>
          <p:nvPr/>
        </p:nvSpPr>
        <p:spPr>
          <a:xfrm>
            <a:off x="720954" y="2425932"/>
            <a:ext cx="646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22F27AFC-DD9A-4C89-AA38-AF3DB5283650}"/>
              </a:ext>
            </a:extLst>
          </p:cNvPr>
          <p:cNvSpPr txBox="1"/>
          <p:nvPr/>
        </p:nvSpPr>
        <p:spPr>
          <a:xfrm>
            <a:off x="1367670" y="61152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E5897F5-1799-47AD-8FC3-EE2B3C430525}"/>
              </a:ext>
            </a:extLst>
          </p:cNvPr>
          <p:cNvSpPr txBox="1"/>
          <p:nvPr/>
        </p:nvSpPr>
        <p:spPr>
          <a:xfrm>
            <a:off x="1887876" y="882035"/>
            <a:ext cx="522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’,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65037EBC-D1B9-42D2-9FC1-137C29513CE9}"/>
              </a:ext>
            </a:extLst>
          </p:cNvPr>
          <p:cNvSpPr txBox="1"/>
          <p:nvPr/>
        </p:nvSpPr>
        <p:spPr>
          <a:xfrm>
            <a:off x="1827446" y="2440066"/>
            <a:ext cx="43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c</a:t>
            </a:r>
            <a:r>
              <a:rPr lang="fi-FI" sz="1200" dirty="0" err="1"/>
              <a:t>,z</a:t>
            </a:r>
            <a:r>
              <a:rPr lang="fi-FI" sz="1200" baseline="-25000" dirty="0" err="1"/>
              <a:t>c</a:t>
            </a:r>
            <a:endParaRPr lang="en-GB" sz="1200" baseline="-25000" dirty="0"/>
          </a:p>
        </p:txBody>
      </p: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5B5D0FC0-CFD6-4B4F-989D-AE6081E44317}"/>
              </a:ext>
            </a:extLst>
          </p:cNvPr>
          <p:cNvCxnSpPr>
            <a:cxnSpLocks/>
          </p:cNvCxnSpPr>
          <p:nvPr/>
        </p:nvCxnSpPr>
        <p:spPr>
          <a:xfrm>
            <a:off x="1796143" y="1012369"/>
            <a:ext cx="487471" cy="11309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uora yhdysviiva 36">
            <a:extLst>
              <a:ext uri="{FF2B5EF4-FFF2-40B4-BE49-F238E27FC236}">
                <a16:creationId xmlns:a16="http://schemas.microsoft.com/office/drawing/2014/main" id="{A85B55C3-E7C7-4779-9D7C-1325838E2571}"/>
              </a:ext>
            </a:extLst>
          </p:cNvPr>
          <p:cNvCxnSpPr>
            <a:cxnSpLocks/>
          </p:cNvCxnSpPr>
          <p:nvPr/>
        </p:nvCxnSpPr>
        <p:spPr>
          <a:xfrm flipH="1">
            <a:off x="1254694" y="1010759"/>
            <a:ext cx="543173" cy="22513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/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blipFill>
                <a:blip r:embed="rId2"/>
                <a:stretch>
                  <a:fillRect l="-145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/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blipFill>
                <a:blip r:embed="rId3"/>
                <a:stretch>
                  <a:fillRect l="-1511" r="-302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19228830-A686-430E-9A30-F52BBE20B153}"/>
              </a:ext>
            </a:extLst>
          </p:cNvPr>
          <p:cNvSpPr txBox="1"/>
          <p:nvPr/>
        </p:nvSpPr>
        <p:spPr>
          <a:xfrm>
            <a:off x="4849584" y="333348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F665330A-0A82-4F56-A914-6C12FD5E955C}"/>
              </a:ext>
            </a:extLst>
          </p:cNvPr>
          <p:cNvSpPr txBox="1"/>
          <p:nvPr/>
        </p:nvSpPr>
        <p:spPr>
          <a:xfrm>
            <a:off x="3077936" y="4240535"/>
            <a:ext cx="28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world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(</a:t>
            </a:r>
            <a:r>
              <a:rPr lang="fi-FI" sz="1200" dirty="0" err="1"/>
              <a:t>initial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/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blipFill>
                <a:blip r:embed="rId4"/>
                <a:stretch>
                  <a:fillRect l="-1218" t="-217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/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blipFill>
                <a:blip r:embed="rId5"/>
                <a:stretch>
                  <a:fillRect l="-1247" t="-28889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iruutu 50">
            <a:extLst>
              <a:ext uri="{FF2B5EF4-FFF2-40B4-BE49-F238E27FC236}">
                <a16:creationId xmlns:a16="http://schemas.microsoft.com/office/drawing/2014/main" id="{5CFB8C4C-194C-4F28-99C0-6C7A632B6D4A}"/>
              </a:ext>
            </a:extLst>
          </p:cNvPr>
          <p:cNvSpPr txBox="1"/>
          <p:nvPr/>
        </p:nvSpPr>
        <p:spPr>
          <a:xfrm>
            <a:off x="4849584" y="1981173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83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9677351-D2F2-4186-93A1-BEF00B60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2737"/>
            <a:ext cx="8496300" cy="463531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7293FA2-26BF-4456-B541-05768D93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5241383"/>
            <a:ext cx="3505200" cy="115252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A3C36850-7EB7-4347-8CC6-EDCE077A57BD}"/>
              </a:ext>
            </a:extLst>
          </p:cNvPr>
          <p:cNvCxnSpPr/>
          <p:nvPr/>
        </p:nvCxnSpPr>
        <p:spPr>
          <a:xfrm flipH="1">
            <a:off x="7781365" y="4598894"/>
            <a:ext cx="161364" cy="69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B10F297C-B43A-4F27-9110-C69046934303}"/>
              </a:ext>
            </a:extLst>
          </p:cNvPr>
          <p:cNvSpPr txBox="1"/>
          <p:nvPr/>
        </p:nvSpPr>
        <p:spPr>
          <a:xfrm>
            <a:off x="756173" y="5078981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going</a:t>
            </a:r>
            <a:r>
              <a:rPr lang="fi-FI" dirty="0"/>
              <a:t> </a:t>
            </a:r>
            <a:r>
              <a:rPr lang="fi-FI" dirty="0" err="1"/>
              <a:t>straight</a:t>
            </a:r>
            <a:r>
              <a:rPr lang="fi-FI" dirty="0"/>
              <a:t> </a:t>
            </a:r>
            <a:r>
              <a:rPr lang="fi-FI" dirty="0" err="1"/>
              <a:t>ahead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is </a:t>
            </a:r>
            <a:r>
              <a:rPr lang="fi-FI" dirty="0" err="1"/>
              <a:t>coloured</a:t>
            </a:r>
            <a:r>
              <a:rPr lang="fi-FI" dirty="0"/>
              <a:t> </a:t>
            </a:r>
            <a:r>
              <a:rPr lang="fi-FI" dirty="0" err="1"/>
              <a:t>blue</a:t>
            </a:r>
            <a:r>
              <a:rPr lang="fi-FI"/>
              <a:t>,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red</a:t>
            </a:r>
            <a:r>
              <a:rPr lang="fi-FI" dirty="0"/>
              <a:t>. It is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Farneback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78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7F2A6E7-F2D6-45AC-AE13-C5A4F026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3217"/>
            <a:ext cx="9094817" cy="496184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9957338E-0D72-46AA-91CB-B0B0E947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17" y="5298421"/>
            <a:ext cx="3505200" cy="120967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493A5A9-DD00-4BC3-A7EF-2A0EABBD5111}"/>
              </a:ext>
            </a:extLst>
          </p:cNvPr>
          <p:cNvSpPr txBox="1"/>
          <p:nvPr/>
        </p:nvSpPr>
        <p:spPr>
          <a:xfrm>
            <a:off x="872714" y="5307666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is </a:t>
            </a:r>
            <a:r>
              <a:rPr lang="fi-FI" dirty="0" err="1"/>
              <a:t>mainly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and </a:t>
            </a:r>
            <a:r>
              <a:rPr lang="fi-FI" dirty="0" err="1"/>
              <a:t>colored</a:t>
            </a:r>
            <a:br>
              <a:rPr lang="fi-FI" dirty="0"/>
            </a:br>
            <a:r>
              <a:rPr lang="fi-FI" dirty="0" err="1"/>
              <a:t>red</a:t>
            </a:r>
            <a:r>
              <a:rPr lang="fi-FI" dirty="0"/>
              <a:t>/</a:t>
            </a:r>
            <a:r>
              <a:rPr lang="fi-FI" dirty="0" err="1"/>
              <a:t>yellow</a:t>
            </a:r>
            <a:r>
              <a:rPr lang="fi-FI" dirty="0"/>
              <a:t>. 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F1E2C2D6-CD11-49E7-8230-6D7965311E5C}"/>
              </a:ext>
            </a:extLst>
          </p:cNvPr>
          <p:cNvCxnSpPr/>
          <p:nvPr/>
        </p:nvCxnSpPr>
        <p:spPr>
          <a:xfrm flipH="1">
            <a:off x="8229600" y="4884420"/>
            <a:ext cx="18288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96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D53394F-CCC8-4976-B01D-36E8BE1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2" y="635967"/>
            <a:ext cx="4742857" cy="3209524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25C1907A-6767-4F17-9EE2-DFBCE92868CD}"/>
              </a:ext>
            </a:extLst>
          </p:cNvPr>
          <p:cNvSpPr txBox="1"/>
          <p:nvPr/>
        </p:nvSpPr>
        <p:spPr>
          <a:xfrm>
            <a:off x="907412" y="4563035"/>
            <a:ext cx="601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Naive</a:t>
            </a:r>
            <a:r>
              <a:rPr lang="fi-FI" dirty="0"/>
              <a:t> </a:t>
            </a:r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 </a:t>
            </a:r>
            <a:r>
              <a:rPr lang="fi-FI" dirty="0" err="1"/>
              <a:t>starting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076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COCO Dataset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132572" y="4389354"/>
            <a:ext cx="4108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171 </a:t>
            </a:r>
            <a:r>
              <a:rPr lang="fi-FI" dirty="0" err="1"/>
              <a:t>everyday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 </a:t>
            </a:r>
            <a:r>
              <a:rPr lang="fi-FI" dirty="0" err="1"/>
              <a:t>categories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images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Good</a:t>
            </a:r>
            <a:r>
              <a:rPr lang="fi-FI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Emerging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for </a:t>
            </a:r>
            <a:r>
              <a:rPr lang="fi-FI" dirty="0" err="1"/>
              <a:t>implementations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Captions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49C9B74B-D929-48F0-B9BB-8F5B3A4F7C8D}"/>
              </a:ext>
            </a:extLst>
          </p:cNvPr>
          <p:cNvSpPr txBox="1"/>
          <p:nvPr/>
        </p:nvSpPr>
        <p:spPr>
          <a:xfrm>
            <a:off x="5053058" y="437321"/>
            <a:ext cx="281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Common</a:t>
            </a:r>
            <a:r>
              <a:rPr lang="fi-FI" dirty="0"/>
              <a:t> Objects in </a:t>
            </a:r>
            <a:r>
              <a:rPr lang="fi-FI" dirty="0" err="1"/>
              <a:t>Context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3D4F707-9BFE-44CE-9ACA-1FC0B9A3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057524"/>
            <a:ext cx="3754333" cy="31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7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(=</a:t>
            </a:r>
            <a:r>
              <a:rPr lang="fi-FI" dirty="0" err="1"/>
              <a:t>bodies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46253488-0719-4E69-830D-0495ABF7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87" y="1385887"/>
            <a:ext cx="3286125" cy="4086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028522B-8B8A-492F-9638-37CB1AC4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9" y="1225631"/>
            <a:ext cx="3267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9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stuff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E96EE440-BC6D-4EDD-8883-0C42DAA5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3" y="1137906"/>
            <a:ext cx="3724275" cy="42005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1A5F5F1-15EB-442D-B0F0-F020A7AD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82" y="1043638"/>
            <a:ext cx="3343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4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363CC6-495A-4E7D-AD28-AB85D72D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9" y="763571"/>
            <a:ext cx="10389871" cy="5849332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F13289-3958-4B13-8093-A12EE309897D}"/>
              </a:ext>
            </a:extLst>
          </p:cNvPr>
          <p:cNvSpPr txBox="1"/>
          <p:nvPr/>
        </p:nvSpPr>
        <p:spPr>
          <a:xfrm>
            <a:off x="363459" y="245097"/>
            <a:ext cx="930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4.0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 for COCO (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faster</a:t>
            </a:r>
            <a:r>
              <a:rPr lang="fi-FI" dirty="0"/>
              <a:t> </a:t>
            </a:r>
            <a:r>
              <a:rPr lang="fi-FI" dirty="0" err="1"/>
              <a:t>rcnn</a:t>
            </a:r>
            <a:r>
              <a:rPr lang="fi-FI" dirty="0"/>
              <a:t>/resnet101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472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053058" y="4138655"/>
            <a:ext cx="5625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is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. For </a:t>
            </a:r>
            <a:r>
              <a:rPr lang="fi-FI" dirty="0" err="1"/>
              <a:t>that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bodies</a:t>
            </a:r>
            <a:r>
              <a:rPr lang="fi-FI" dirty="0"/>
              <a:t> (</a:t>
            </a:r>
            <a:r>
              <a:rPr lang="fi-FI" dirty="0" err="1"/>
              <a:t>things</a:t>
            </a:r>
            <a:r>
              <a:rPr lang="fi-FI" dirty="0"/>
              <a:t>) and </a:t>
            </a:r>
            <a:r>
              <a:rPr lang="fi-FI" dirty="0" err="1"/>
              <a:t>context</a:t>
            </a:r>
            <a:r>
              <a:rPr lang="fi-FI" dirty="0"/>
              <a:t> (</a:t>
            </a:r>
            <a:r>
              <a:rPr lang="fi-FI" dirty="0" err="1"/>
              <a:t>stuff</a:t>
            </a:r>
            <a:r>
              <a:rPr lang="fi-FI" dirty="0"/>
              <a:t>).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D841777-1CC6-4924-A72D-AEB98E85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58" y="204997"/>
            <a:ext cx="5772944" cy="25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64D49CC-1E17-4B58-A581-7A881A711CF8}"/>
              </a:ext>
            </a:extLst>
          </p:cNvPr>
          <p:cNvSpPr txBox="1"/>
          <p:nvPr/>
        </p:nvSpPr>
        <p:spPr>
          <a:xfrm>
            <a:off x="532737" y="874643"/>
            <a:ext cx="10041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Unfortenately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for COCO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Caffe</a:t>
            </a:r>
            <a:endParaRPr lang="fi-FI" dirty="0"/>
          </a:p>
          <a:p>
            <a:r>
              <a:rPr lang="fi-FI" dirty="0" err="1"/>
              <a:t>implementations</a:t>
            </a:r>
            <a:r>
              <a:rPr lang="fi-FI" dirty="0"/>
              <a:t>. For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implementations</a:t>
            </a:r>
            <a:r>
              <a:rPr lang="fi-FI" dirty="0"/>
              <a:t>,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files</a:t>
            </a:r>
            <a:r>
              <a:rPr lang="fi-FI" dirty="0"/>
              <a:t> for </a:t>
            </a:r>
            <a:r>
              <a:rPr lang="fi-FI" dirty="0" err="1"/>
              <a:t>converting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into </a:t>
            </a:r>
            <a:r>
              <a:rPr lang="fi-FI" dirty="0" err="1"/>
              <a:t>OpenCV</a:t>
            </a:r>
            <a:r>
              <a:rPr lang="fi-FI" dirty="0"/>
              <a:t> DNN</a:t>
            </a:r>
          </a:p>
          <a:p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C1CDBAB-37AC-4F7B-B7E8-B0BFDA1BB554}"/>
              </a:ext>
            </a:extLst>
          </p:cNvPr>
          <p:cNvSpPr txBox="1"/>
          <p:nvPr/>
        </p:nvSpPr>
        <p:spPr>
          <a:xfrm>
            <a:off x="532737" y="2215299"/>
            <a:ext cx="9462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Options</a:t>
            </a:r>
            <a:r>
              <a:rPr lang="fi-FI" dirty="0"/>
              <a:t> to </a:t>
            </a:r>
            <a:r>
              <a:rPr lang="fi-FI" dirty="0" err="1"/>
              <a:t>continue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is </a:t>
            </a:r>
            <a:r>
              <a:rPr lang="fi-FI" dirty="0" err="1"/>
              <a:t>available</a:t>
            </a:r>
            <a:r>
              <a:rPr lang="fi-FI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Learn</a:t>
            </a:r>
            <a:r>
              <a:rPr lang="fi-FI" dirty="0"/>
              <a:t> </a:t>
            </a:r>
            <a:r>
              <a:rPr lang="fi-FI" dirty="0" err="1"/>
              <a:t>Caffe</a:t>
            </a:r>
            <a:r>
              <a:rPr lang="fi-FI" dirty="0"/>
              <a:t> and </a:t>
            </a:r>
            <a:r>
              <a:rPr lang="fi-FI" dirty="0" err="1"/>
              <a:t>export</a:t>
            </a:r>
            <a:r>
              <a:rPr lang="fi-FI" dirty="0"/>
              <a:t> an </a:t>
            </a:r>
            <a:r>
              <a:rPr lang="fi-FI" dirty="0" err="1"/>
              <a:t>implementation</a:t>
            </a:r>
            <a:r>
              <a:rPr lang="fi-FI" dirty="0"/>
              <a:t> into </a:t>
            </a:r>
            <a:r>
              <a:rPr lang="fi-FI" dirty="0" err="1"/>
              <a:t>TensorFlow</a:t>
            </a:r>
            <a:r>
              <a:rPr lang="fi-FI" dirty="0"/>
              <a:t>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construct</a:t>
            </a:r>
            <a:r>
              <a:rPr lang="fi-FI" dirty="0"/>
              <a:t> a bridge </a:t>
            </a:r>
            <a:r>
              <a:rPr lang="fi-FI" dirty="0" err="1"/>
              <a:t>from</a:t>
            </a:r>
            <a:br>
              <a:rPr lang="fi-FI" dirty="0"/>
            </a:br>
            <a:r>
              <a:rPr lang="fi-FI" dirty="0" err="1"/>
              <a:t>Caffe</a:t>
            </a:r>
            <a:r>
              <a:rPr lang="fi-FI" dirty="0"/>
              <a:t> to </a:t>
            </a:r>
            <a:r>
              <a:rPr lang="fi-FI" dirty="0" err="1"/>
              <a:t>TensorFlow</a:t>
            </a:r>
            <a:r>
              <a:rPr lang="fi-FI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Take</a:t>
            </a:r>
            <a:r>
              <a:rPr lang="fi-FI" dirty="0"/>
              <a:t> </a:t>
            </a:r>
            <a:r>
              <a:rPr lang="fi-FI" dirty="0" err="1"/>
              <a:t>existing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(for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DeepLab</a:t>
            </a:r>
            <a:r>
              <a:rPr lang="fi-FI" dirty="0"/>
              <a:t>/Pascal VOC 2012) and</a:t>
            </a:r>
            <a:r>
              <a:rPr lang="en-GB" dirty="0"/>
              <a:t> use</a:t>
            </a:r>
            <a:br>
              <a:rPr lang="en-GB" dirty="0"/>
            </a:br>
            <a:r>
              <a:rPr lang="en-GB" dirty="0"/>
              <a:t>transfer learning to adapt into COCO.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/>
              <a:t>T</a:t>
            </a:r>
            <a:r>
              <a:rPr lang="en-GB" dirty="0"/>
              <a:t>each a TensorFlow network from scratch.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047A873-E66D-4595-9AF0-C98E0ABCC2AF}"/>
              </a:ext>
            </a:extLst>
          </p:cNvPr>
          <p:cNvSpPr txBox="1"/>
          <p:nvPr/>
        </p:nvSpPr>
        <p:spPr>
          <a:xfrm>
            <a:off x="532737" y="4751109"/>
            <a:ext cx="10983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 </a:t>
            </a:r>
            <a:r>
              <a:rPr lang="fi-FI" dirty="0" err="1"/>
              <a:t>chose</a:t>
            </a:r>
            <a:r>
              <a:rPr lang="fi-FI" dirty="0"/>
              <a:t> to </a:t>
            </a: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July</a:t>
            </a:r>
            <a:r>
              <a:rPr lang="fi-FI" dirty="0"/>
              <a:t> 2018. If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at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, option 2 is </a:t>
            </a:r>
            <a:r>
              <a:rPr lang="fi-FI" dirty="0" err="1"/>
              <a:t>followed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fails</a:t>
            </a:r>
            <a:r>
              <a:rPr lang="fi-FI" dirty="0"/>
              <a:t>, option 3 is </a:t>
            </a:r>
            <a:r>
              <a:rPr lang="fi-FI" dirty="0" err="1"/>
              <a:t>taken</a:t>
            </a:r>
            <a:r>
              <a:rPr lang="fi-FI" dirty="0"/>
              <a:t>. Option 4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tempting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to </a:t>
            </a:r>
            <a:r>
              <a:rPr lang="fi-FI" dirty="0" err="1"/>
              <a:t>learn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br>
              <a:rPr lang="fi-FI" dirty="0"/>
            </a:b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and </a:t>
            </a:r>
            <a:r>
              <a:rPr lang="fi-FI" dirty="0" err="1"/>
              <a:t>hyperparameter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,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option 4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avoided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it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followed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a </a:t>
            </a:r>
            <a:r>
              <a:rPr lang="fi-FI" dirty="0" err="1"/>
              <a:t>great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.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require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</a:t>
            </a:r>
          </a:p>
          <a:p>
            <a:r>
              <a:rPr lang="fi-FI" dirty="0"/>
              <a:t>Data is </a:t>
            </a:r>
            <a:r>
              <a:rPr lang="fi-FI" dirty="0" err="1"/>
              <a:t>available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806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8E92C01-2C01-4E45-AC32-D185159C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7" y="2026764"/>
            <a:ext cx="7961996" cy="4528628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694562C-438D-40EA-B919-627F99FF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7" y="188536"/>
            <a:ext cx="2425488" cy="165954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B9107AC-B860-4FB3-8482-DF23D178E2E6}"/>
              </a:ext>
            </a:extLst>
          </p:cNvPr>
          <p:cNvSpPr txBox="1"/>
          <p:nvPr/>
        </p:nvSpPr>
        <p:spPr>
          <a:xfrm>
            <a:off x="8153115" y="418143"/>
            <a:ext cx="371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a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br>
              <a:rPr lang="fi-FI" dirty="0"/>
            </a:br>
            <a:r>
              <a:rPr lang="fi-FI" dirty="0" err="1"/>
              <a:t>implementation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COCO </a:t>
            </a:r>
            <a:r>
              <a:rPr lang="fi-FI" dirty="0" err="1"/>
              <a:t>ground</a:t>
            </a:r>
            <a:r>
              <a:rPr lang="fi-FI" dirty="0"/>
              <a:t> </a:t>
            </a:r>
          </a:p>
          <a:p>
            <a:r>
              <a:rPr lang="fi-FI" dirty="0" err="1"/>
              <a:t>truth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develop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</a:t>
            </a:r>
          </a:p>
          <a:p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FC349C5E-4A7D-4167-96E6-A7886CC6C294}"/>
              </a:ext>
            </a:extLst>
          </p:cNvPr>
          <p:cNvSpPr txBox="1"/>
          <p:nvPr/>
        </p:nvSpPr>
        <p:spPr>
          <a:xfrm>
            <a:off x="8719794" y="3657600"/>
            <a:ext cx="29807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 </a:t>
            </a:r>
            <a:r>
              <a:rPr lang="fi-FI" dirty="0" err="1"/>
              <a:t>summarize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870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2BB16D3B-0630-417C-974C-03340E8F04AC}"/>
              </a:ext>
            </a:extLst>
          </p:cNvPr>
          <p:cNvSpPr txBox="1"/>
          <p:nvPr/>
        </p:nvSpPr>
        <p:spPr>
          <a:xfrm>
            <a:off x="5780598" y="850790"/>
            <a:ext cx="4030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SpeechRecognition</a:t>
            </a:r>
            <a:r>
              <a:rPr lang="fi-FI" dirty="0"/>
              <a:t> 3.8.1 Python </a:t>
            </a:r>
            <a:r>
              <a:rPr lang="fi-FI" dirty="0" err="1"/>
              <a:t>package</a:t>
            </a:r>
            <a:endParaRPr lang="fi-FI" dirty="0"/>
          </a:p>
          <a:p>
            <a:r>
              <a:rPr lang="fi-FI" dirty="0"/>
              <a:t>+</a:t>
            </a:r>
          </a:p>
          <a:p>
            <a:r>
              <a:rPr lang="fi-FI" dirty="0" err="1"/>
              <a:t>PocketSphinx</a:t>
            </a:r>
            <a:endParaRPr lang="en-GB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F78598C-BF0D-44D5-9620-910AA99AD718}"/>
              </a:ext>
            </a:extLst>
          </p:cNvPr>
          <p:cNvSpPr txBox="1"/>
          <p:nvPr/>
        </p:nvSpPr>
        <p:spPr>
          <a:xfrm>
            <a:off x="5780598" y="3126189"/>
            <a:ext cx="5855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Google API Client Library for Python + </a:t>
            </a:r>
          </a:p>
          <a:p>
            <a:r>
              <a:rPr lang="en-GB" dirty="0"/>
              <a:t>Google Cloud Speech API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 </a:t>
            </a:r>
          </a:p>
          <a:p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 </a:t>
            </a:r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connection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217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hlinkClick r:id="rId2"/>
            <a:extLst>
              <a:ext uri="{FF2B5EF4-FFF2-40B4-BE49-F238E27FC236}">
                <a16:creationId xmlns:a16="http://schemas.microsoft.com/office/drawing/2014/main" id="{12720629-7744-4D1A-A85D-B75BB007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06" y="544398"/>
            <a:ext cx="66683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58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C904AD28-760D-4D98-AF52-4D7A7C5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366712"/>
            <a:ext cx="90011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6D09E8D-FDFA-4908-A37B-982841BD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2" y="1454789"/>
            <a:ext cx="10331777" cy="4852573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B2AD4CDE-D844-45D8-A8A4-EFD53B0AE358}"/>
              </a:ext>
            </a:extLst>
          </p:cNvPr>
          <p:cNvCxnSpPr/>
          <p:nvPr/>
        </p:nvCxnSpPr>
        <p:spPr>
          <a:xfrm flipH="1">
            <a:off x="1804946" y="675861"/>
            <a:ext cx="500932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BBACB218-6EC2-49F0-BB61-3D981869229D}"/>
              </a:ext>
            </a:extLst>
          </p:cNvPr>
          <p:cNvCxnSpPr/>
          <p:nvPr/>
        </p:nvCxnSpPr>
        <p:spPr>
          <a:xfrm>
            <a:off x="2274073" y="652007"/>
            <a:ext cx="1224501" cy="8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65DC5E4C-E83D-4658-BA28-61EBFB98281F}"/>
              </a:ext>
            </a:extLst>
          </p:cNvPr>
          <p:cNvCxnSpPr/>
          <p:nvPr/>
        </p:nvCxnSpPr>
        <p:spPr>
          <a:xfrm>
            <a:off x="2305878" y="675861"/>
            <a:ext cx="4420925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30D4EDD5-F42F-451B-85AD-8408BC3D0076}"/>
              </a:ext>
            </a:extLst>
          </p:cNvPr>
          <p:cNvCxnSpPr/>
          <p:nvPr/>
        </p:nvCxnSpPr>
        <p:spPr>
          <a:xfrm>
            <a:off x="2305878" y="675861"/>
            <a:ext cx="7458324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B5B2A25-6CCE-4C6B-AC33-103C518E906E}"/>
              </a:ext>
            </a:extLst>
          </p:cNvPr>
          <p:cNvSpPr txBox="1"/>
          <p:nvPr/>
        </p:nvSpPr>
        <p:spPr>
          <a:xfrm>
            <a:off x="2097419" y="28267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OCR</a:t>
            </a:r>
            <a:endParaRPr lang="en-GB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9510764E-198E-42CF-ADC7-F379DB187816}"/>
              </a:ext>
            </a:extLst>
          </p:cNvPr>
          <p:cNvCxnSpPr/>
          <p:nvPr/>
        </p:nvCxnSpPr>
        <p:spPr>
          <a:xfrm flipH="1">
            <a:off x="5112689" y="596348"/>
            <a:ext cx="588396" cy="94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iruutu 15">
            <a:extLst>
              <a:ext uri="{FF2B5EF4-FFF2-40B4-BE49-F238E27FC236}">
                <a16:creationId xmlns:a16="http://schemas.microsoft.com/office/drawing/2014/main" id="{8A6A05AF-9009-4D83-A292-91430A20394A}"/>
              </a:ext>
            </a:extLst>
          </p:cNvPr>
          <p:cNvSpPr txBox="1"/>
          <p:nvPr/>
        </p:nvSpPr>
        <p:spPr>
          <a:xfrm>
            <a:off x="5199820" y="227016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extraction</a:t>
            </a:r>
            <a:endParaRPr lang="en-GB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FB14BF1-A6B5-4CED-B221-B8C9D5439456}"/>
              </a:ext>
            </a:extLst>
          </p:cNvPr>
          <p:cNvCxnSpPr/>
          <p:nvPr/>
        </p:nvCxnSpPr>
        <p:spPr>
          <a:xfrm flipH="1">
            <a:off x="8094428" y="755374"/>
            <a:ext cx="556591" cy="78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3F29A242-DD06-43B2-A88E-8B2F8D74BD37}"/>
              </a:ext>
            </a:extLst>
          </p:cNvPr>
          <p:cNvSpPr txBox="1"/>
          <p:nvPr/>
        </p:nvSpPr>
        <p:spPr>
          <a:xfrm>
            <a:off x="8005796" y="144175"/>
            <a:ext cx="175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0C64C00-99D4-4AE2-8A8C-1BAA10ED25CF}"/>
              </a:ext>
            </a:extLst>
          </p:cNvPr>
          <p:cNvCxnSpPr>
            <a:cxnSpLocks/>
          </p:cNvCxnSpPr>
          <p:nvPr/>
        </p:nvCxnSpPr>
        <p:spPr>
          <a:xfrm flipH="1">
            <a:off x="10209475" y="790506"/>
            <a:ext cx="444689" cy="75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D3D361DC-5A89-4EBA-AAF4-97F4C58F32E8}"/>
              </a:ext>
            </a:extLst>
          </p:cNvPr>
          <p:cNvSpPr txBox="1"/>
          <p:nvPr/>
        </p:nvSpPr>
        <p:spPr>
          <a:xfrm>
            <a:off x="10266379" y="36597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Impossible?</a:t>
            </a:r>
            <a:endParaRPr lang="en-GB" dirty="0"/>
          </a:p>
        </p:txBody>
      </p:sp>
      <p:pic>
        <p:nvPicPr>
          <p:cNvPr id="24" name="Picture 2" descr="Image result for lamp on">
            <a:extLst>
              <a:ext uri="{FF2B5EF4-FFF2-40B4-BE49-F238E27FC236}">
                <a16:creationId xmlns:a16="http://schemas.microsoft.com/office/drawing/2014/main" id="{BBBC4667-C63E-457B-AEEB-5F725082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47" y="457008"/>
            <a:ext cx="556591" cy="5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kstiruutu 24">
            <a:extLst>
              <a:ext uri="{FF2B5EF4-FFF2-40B4-BE49-F238E27FC236}">
                <a16:creationId xmlns:a16="http://schemas.microsoft.com/office/drawing/2014/main" id="{D88E60A8-E6FB-457B-9A5D-D588FDD51893}"/>
              </a:ext>
            </a:extLst>
          </p:cNvPr>
          <p:cNvSpPr txBox="1"/>
          <p:nvPr/>
        </p:nvSpPr>
        <p:spPr>
          <a:xfrm>
            <a:off x="8554955" y="94326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Research</a:t>
            </a:r>
            <a:r>
              <a:rPr lang="fi-FI" sz="1200" dirty="0"/>
              <a:t> </a:t>
            </a:r>
            <a:r>
              <a:rPr lang="fi-FI" sz="1200" dirty="0" err="1"/>
              <a:t>topic</a:t>
            </a:r>
            <a:r>
              <a:rPr lang="fi-FI" sz="1200" dirty="0"/>
              <a:t>!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306935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80AF2D4-D5CA-4275-A840-4B055E29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" y="301658"/>
            <a:ext cx="5683697" cy="641022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F0AC994D-65CF-42C1-985A-4793934FC167}"/>
              </a:ext>
            </a:extLst>
          </p:cNvPr>
          <p:cNvSpPr txBox="1"/>
          <p:nvPr/>
        </p:nvSpPr>
        <p:spPr>
          <a:xfrm>
            <a:off x="7230359" y="697583"/>
            <a:ext cx="44527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VizWiz</a:t>
            </a:r>
            <a:r>
              <a:rPr lang="fi-FI" dirty="0"/>
              <a:t> is </a:t>
            </a:r>
            <a:r>
              <a:rPr lang="fi-FI" dirty="0" err="1"/>
              <a:t>based</a:t>
            </a:r>
            <a:r>
              <a:rPr lang="fi-FI" dirty="0"/>
              <a:t> on q/a data on</a:t>
            </a:r>
          </a:p>
          <a:p>
            <a:r>
              <a:rPr lang="fi-FI" dirty="0" err="1"/>
              <a:t>specific</a:t>
            </a:r>
            <a:r>
              <a:rPr lang="fi-FI" dirty="0"/>
              <a:t> mobile </a:t>
            </a:r>
            <a:r>
              <a:rPr lang="fi-FI" dirty="0" err="1"/>
              <a:t>app</a:t>
            </a:r>
            <a:r>
              <a:rPr lang="fi-FI" dirty="0"/>
              <a:t>, some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are</a:t>
            </a:r>
            <a:endParaRPr lang="fi-FI" dirty="0"/>
          </a:p>
          <a:p>
            <a:r>
              <a:rPr lang="fi-FI" dirty="0" err="1"/>
              <a:t>absent</a:t>
            </a:r>
            <a:r>
              <a:rPr lang="fi-FI" dirty="0"/>
              <a:t>, </a:t>
            </a:r>
            <a:r>
              <a:rPr lang="fi-FI" dirty="0" err="1"/>
              <a:t>probably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people</a:t>
            </a:r>
            <a:r>
              <a:rPr lang="fi-FI" dirty="0"/>
              <a:t> </a:t>
            </a:r>
            <a:r>
              <a:rPr lang="fi-FI" dirty="0" err="1"/>
              <a:t>know</a:t>
            </a:r>
            <a:r>
              <a:rPr lang="fi-FI" dirty="0"/>
              <a:t> it is </a:t>
            </a:r>
          </a:p>
          <a:p>
            <a:r>
              <a:rPr lang="fi-FI" dirty="0" err="1"/>
              <a:t>unable</a:t>
            </a:r>
            <a:r>
              <a:rPr lang="fi-FI" dirty="0"/>
              <a:t>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answer</a:t>
            </a:r>
            <a:r>
              <a:rPr lang="fi-FI" dirty="0"/>
              <a:t>.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notably</a:t>
            </a:r>
            <a:r>
              <a:rPr lang="fi-FI" dirty="0"/>
              <a:t>, </a:t>
            </a:r>
          </a:p>
          <a:p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beginning</a:t>
            </a:r>
            <a:r>
              <a:rPr lang="fi-FI" dirty="0"/>
              <a:t> ”</a:t>
            </a:r>
            <a:r>
              <a:rPr lang="fi-FI" dirty="0" err="1"/>
              <a:t>where</a:t>
            </a:r>
            <a:r>
              <a:rPr lang="fi-FI" dirty="0"/>
              <a:t>”.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where</a:t>
            </a:r>
            <a:r>
              <a:rPr lang="fi-FI" dirty="0"/>
              <a:t> </a:t>
            </a:r>
          </a:p>
          <a:p>
            <a:r>
              <a:rPr lang="fi-FI" dirty="0"/>
              <a:t>image 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awereness</a:t>
            </a:r>
            <a:r>
              <a:rPr lang="fi-FI" dirty="0"/>
              <a:t> </a:t>
            </a:r>
            <a:r>
              <a:rPr lang="fi-FI" dirty="0" err="1"/>
              <a:t>shines</a:t>
            </a:r>
            <a:r>
              <a:rPr lang="fi-FI" dirty="0"/>
              <a:t>! </a:t>
            </a:r>
          </a:p>
          <a:p>
            <a:r>
              <a:rPr lang="fi-FI" dirty="0" err="1"/>
              <a:t>But</a:t>
            </a:r>
            <a:r>
              <a:rPr lang="fi-FI" dirty="0"/>
              <a:t> it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pure </a:t>
            </a:r>
          </a:p>
          <a:p>
            <a:r>
              <a:rPr lang="fi-FI" dirty="0" err="1"/>
              <a:t>VizWiz</a:t>
            </a:r>
            <a:r>
              <a:rPr lang="fi-FI" dirty="0"/>
              <a:t> as </a:t>
            </a:r>
            <a:r>
              <a:rPr lang="fi-FI" dirty="0" err="1"/>
              <a:t>learning</a:t>
            </a:r>
            <a:r>
              <a:rPr lang="fi-FI" dirty="0"/>
              <a:t> and </a:t>
            </a:r>
            <a:r>
              <a:rPr lang="fi-FI" dirty="0" err="1"/>
              <a:t>evaluation</a:t>
            </a:r>
            <a:r>
              <a:rPr lang="fi-FI" dirty="0"/>
              <a:t> dataset. </a:t>
            </a:r>
          </a:p>
          <a:p>
            <a:r>
              <a:rPr lang="fi-FI" dirty="0" err="1"/>
              <a:t>Another</a:t>
            </a:r>
            <a:r>
              <a:rPr lang="fi-FI" dirty="0"/>
              <a:t> set of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small</a:t>
            </a:r>
            <a:r>
              <a:rPr lang="fi-FI" dirty="0"/>
              <a:t> </a:t>
            </a:r>
          </a:p>
          <a:p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representatives</a:t>
            </a:r>
            <a:r>
              <a:rPr lang="fi-FI" dirty="0"/>
              <a:t> is ”How </a:t>
            </a:r>
            <a:r>
              <a:rPr lang="fi-FI" dirty="0" err="1"/>
              <a:t>many</a:t>
            </a:r>
            <a:r>
              <a:rPr lang="fi-FI" dirty="0"/>
              <a:t>…?” </a:t>
            </a:r>
            <a:endParaRPr lang="en-GB" dirty="0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54A8AE54-E8A2-4801-8FA0-126A82C8F1B1}"/>
              </a:ext>
            </a:extLst>
          </p:cNvPr>
          <p:cNvCxnSpPr/>
          <p:nvPr/>
        </p:nvCxnSpPr>
        <p:spPr>
          <a:xfrm flipH="1" flipV="1">
            <a:off x="6326075" y="4524866"/>
            <a:ext cx="1139954" cy="7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DF778864-72E8-4163-9DA8-DF84ED4E4B8C}"/>
              </a:ext>
            </a:extLst>
          </p:cNvPr>
          <p:cNvSpPr txBox="1"/>
          <p:nvPr/>
        </p:nvSpPr>
        <p:spPr>
          <a:xfrm>
            <a:off x="7808181" y="5080883"/>
            <a:ext cx="400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to cover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endParaRPr lang="fi-FI" dirty="0"/>
          </a:p>
          <a:p>
            <a:r>
              <a:rPr lang="fi-FI" dirty="0"/>
              <a:t>of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+ some extra </a:t>
            </a:r>
            <a:r>
              <a:rPr lang="fi-FI" dirty="0" err="1"/>
              <a:t>questions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7298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B725EB47-CFB3-47E9-A186-B4F2BB07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02" y="772160"/>
            <a:ext cx="10142240" cy="570992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07E1F2-00E1-46E4-98B1-277146854C92}"/>
              </a:ext>
            </a:extLst>
          </p:cNvPr>
          <p:cNvSpPr txBox="1"/>
          <p:nvPr/>
        </p:nvSpPr>
        <p:spPr>
          <a:xfrm>
            <a:off x="355600" y="254000"/>
            <a:ext cx="796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</a:t>
            </a:r>
            <a:r>
              <a:rPr lang="fi-FI" dirty="0" err="1"/>
              <a:t>integration</a:t>
            </a:r>
            <a:r>
              <a:rPr lang="fi-FI" dirty="0"/>
              <a:t> (</a:t>
            </a:r>
            <a:r>
              <a:rPr lang="fi-FI" dirty="0" err="1"/>
              <a:t>easy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behind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link</a:t>
            </a:r>
            <a:r>
              <a:rPr lang="fi-FI" dirty="0"/>
              <a:t> on </a:t>
            </a:r>
            <a:r>
              <a:rPr lang="fi-FI" dirty="0" err="1"/>
              <a:t>Youtube</a:t>
            </a:r>
            <a:r>
              <a:rPr lang="fi-FI" dirty="0"/>
              <a:t> video…)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249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Roles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827860" y="825630"/>
            <a:ext cx="33899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KITTI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3D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estimation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Forecasting</a:t>
            </a:r>
            <a:endParaRPr lang="fi-FI" dirty="0"/>
          </a:p>
          <a:p>
            <a:r>
              <a:rPr lang="fi-FI" dirty="0"/>
              <a:t>COCO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and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classes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Network </a:t>
            </a:r>
            <a:r>
              <a:rPr lang="fi-FI" dirty="0" err="1"/>
              <a:t>implementations</a:t>
            </a:r>
            <a:endParaRPr lang="fi-FI" dirty="0"/>
          </a:p>
          <a:p>
            <a:r>
              <a:rPr lang="fi-FI" dirty="0"/>
              <a:t>V</a:t>
            </a:r>
            <a:r>
              <a:rPr lang="en-GB" dirty="0"/>
              <a:t>IZWIZ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U</a:t>
            </a:r>
            <a:r>
              <a:rPr lang="en-GB" dirty="0"/>
              <a:t>se cases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59692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New Ideas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019257" y="478158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Using </a:t>
            </a:r>
            <a:r>
              <a:rPr lang="fi-FI" dirty="0" err="1"/>
              <a:t>masks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) </a:t>
            </a:r>
            <a:r>
              <a:rPr lang="fi-FI" dirty="0" err="1"/>
              <a:t>bounding</a:t>
            </a:r>
            <a:r>
              <a:rPr lang="fi-FI" dirty="0"/>
              <a:t> </a:t>
            </a:r>
            <a:r>
              <a:rPr lang="fi-FI" dirty="0" err="1"/>
              <a:t>boxes</a:t>
            </a:r>
            <a:r>
              <a:rPr lang="fi-FI" dirty="0"/>
              <a:t>: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4F12006A-DBF6-4B7F-BFD3-7EFB0750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57" y="1135066"/>
            <a:ext cx="6961495" cy="29419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EF2DA88D-8450-4445-BCD2-48EF266ADBC0}"/>
              </a:ext>
            </a:extLst>
          </p:cNvPr>
          <p:cNvSpPr txBox="1"/>
          <p:nvPr/>
        </p:nvSpPr>
        <p:spPr>
          <a:xfrm>
            <a:off x="5019257" y="4599432"/>
            <a:ext cx="6198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applied</a:t>
            </a:r>
            <a:r>
              <a:rPr lang="fi-FI" dirty="0"/>
              <a:t> to </a:t>
            </a:r>
            <a:r>
              <a:rPr lang="fi-FI" dirty="0" err="1"/>
              <a:t>conventional</a:t>
            </a:r>
            <a:r>
              <a:rPr lang="fi-FI" dirty="0"/>
              <a:t> stereo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to </a:t>
            </a:r>
            <a:r>
              <a:rPr lang="fi-FI" dirty="0" err="1"/>
              <a:t>get</a:t>
            </a:r>
            <a:endParaRPr lang="fi-FI" dirty="0"/>
          </a:p>
          <a:p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. Object </a:t>
            </a:r>
            <a:r>
              <a:rPr lang="fi-FI" dirty="0" err="1"/>
              <a:t>attributes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accurate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79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EAC9EEE-6698-47FC-9B77-51D30E7F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49" y="736587"/>
            <a:ext cx="6678273" cy="5913221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1A15B9B9-7C78-42D4-95DC-353890526721}"/>
              </a:ext>
            </a:extLst>
          </p:cNvPr>
          <p:cNvSpPr/>
          <p:nvPr/>
        </p:nvSpPr>
        <p:spPr>
          <a:xfrm>
            <a:off x="649995" y="3494330"/>
            <a:ext cx="7249099" cy="35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64E5A4B-1EFC-40A8-A92D-1CE094340CFB}"/>
              </a:ext>
            </a:extLst>
          </p:cNvPr>
          <p:cNvSpPr txBox="1"/>
          <p:nvPr/>
        </p:nvSpPr>
        <p:spPr>
          <a:xfrm>
            <a:off x="9153144" y="3478970"/>
            <a:ext cx="17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443C962F-4372-4904-88E5-36DDB53EE348}"/>
              </a:ext>
            </a:extLst>
          </p:cNvPr>
          <p:cNvCxnSpPr>
            <a:endCxn id="5" idx="3"/>
          </p:cNvCxnSpPr>
          <p:nvPr/>
        </p:nvCxnSpPr>
        <p:spPr>
          <a:xfrm flipH="1">
            <a:off x="7899094" y="3663636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657BC507-AB54-4E13-A577-74C6747AFB5B}"/>
              </a:ext>
            </a:extLst>
          </p:cNvPr>
          <p:cNvSpPr/>
          <p:nvPr/>
        </p:nvSpPr>
        <p:spPr>
          <a:xfrm>
            <a:off x="649995" y="5285232"/>
            <a:ext cx="7249099" cy="11856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56AB9618-E56E-419E-AF8E-ECF2A644DBFE}"/>
              </a:ext>
            </a:extLst>
          </p:cNvPr>
          <p:cNvSpPr txBox="1"/>
          <p:nvPr/>
        </p:nvSpPr>
        <p:spPr>
          <a:xfrm>
            <a:off x="9153144" y="5716202"/>
            <a:ext cx="160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networks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EB25BF99-EBCE-42BC-A2C4-98E4FC533B85}"/>
              </a:ext>
            </a:extLst>
          </p:cNvPr>
          <p:cNvCxnSpPr/>
          <p:nvPr/>
        </p:nvCxnSpPr>
        <p:spPr>
          <a:xfrm flipH="1">
            <a:off x="7899094" y="5900868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AB165C35-20CE-4BAE-BA73-5429E87DCE9A}"/>
              </a:ext>
            </a:extLst>
          </p:cNvPr>
          <p:cNvSpPr txBox="1"/>
          <p:nvPr/>
        </p:nvSpPr>
        <p:spPr>
          <a:xfrm flipH="1">
            <a:off x="912349" y="173111"/>
            <a:ext cx="5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TensorFlow</a:t>
            </a:r>
            <a:r>
              <a:rPr lang="fi-FI" dirty="0"/>
              <a:t> Object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Zoo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3189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A44CAC0-1933-4677-BDBE-9CCE5684F495}"/>
              </a:ext>
            </a:extLst>
          </p:cNvPr>
          <p:cNvSpPr txBox="1"/>
          <p:nvPr/>
        </p:nvSpPr>
        <p:spPr>
          <a:xfrm>
            <a:off x="868680" y="722376"/>
            <a:ext cx="72615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Particle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r>
              <a:rPr lang="fi-FI" dirty="0"/>
              <a:t> for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(</a:t>
            </a:r>
            <a:r>
              <a:rPr lang="fi-FI" dirty="0" err="1"/>
              <a:t>bodies</a:t>
            </a:r>
            <a:r>
              <a:rPr lang="fi-FI" dirty="0"/>
              <a:t>) and </a:t>
            </a:r>
            <a:r>
              <a:rPr lang="fi-FI" dirty="0" err="1"/>
              <a:t>stuff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Volumes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reasoning</a:t>
            </a:r>
            <a:endParaRPr lang="fi-FI" dirty="0"/>
          </a:p>
          <a:p>
            <a:endParaRPr lang="fi-FI" dirty="0"/>
          </a:p>
          <a:p>
            <a:r>
              <a:rPr lang="fi-FI" dirty="0"/>
              <a:t>Grid (2D </a:t>
            </a:r>
            <a:r>
              <a:rPr lang="fi-FI" dirty="0" err="1"/>
              <a:t>or</a:t>
            </a:r>
            <a:r>
              <a:rPr lang="fi-FI" dirty="0"/>
              <a:t> 3D)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Enables</a:t>
            </a:r>
            <a:r>
              <a:rPr lang="fi-FI" dirty="0"/>
              <a:t> set of </a:t>
            </a:r>
            <a:r>
              <a:rPr lang="fi-FI" dirty="0" err="1"/>
              <a:t>methods</a:t>
            </a:r>
            <a:r>
              <a:rPr lang="fi-FI" dirty="0"/>
              <a:t> and </a:t>
            </a:r>
            <a:r>
              <a:rPr lang="fi-FI" dirty="0" err="1"/>
              <a:t>tools</a:t>
            </a:r>
            <a:r>
              <a:rPr lang="fi-FI" dirty="0"/>
              <a:t> </a:t>
            </a:r>
            <a:r>
              <a:rPr lang="fi-FI" dirty="0" err="1"/>
              <a:t>developed</a:t>
            </a:r>
            <a:r>
              <a:rPr lang="fi-FI" dirty="0"/>
              <a:t> for </a:t>
            </a:r>
            <a:r>
              <a:rPr lang="fi-FI" dirty="0" err="1"/>
              <a:t>grid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384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11727</TotalTime>
  <Words>2668</Words>
  <Application>Microsoft Office PowerPoint</Application>
  <PresentationFormat>Laajakuva</PresentationFormat>
  <Paragraphs>499</Paragraphs>
  <Slides>84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1470</cp:revision>
  <dcterms:created xsi:type="dcterms:W3CDTF">2017-12-07T08:30:07Z</dcterms:created>
  <dcterms:modified xsi:type="dcterms:W3CDTF">2018-04-11T12:37:12Z</dcterms:modified>
</cp:coreProperties>
</file>